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76" r:id="rId4"/>
    <p:sldId id="257" r:id="rId5"/>
    <p:sldId id="258" r:id="rId6"/>
    <p:sldId id="260" r:id="rId7"/>
    <p:sldId id="274" r:id="rId8"/>
    <p:sldId id="261" r:id="rId9"/>
    <p:sldId id="262" r:id="rId10"/>
    <p:sldId id="263" r:id="rId11"/>
    <p:sldId id="264" r:id="rId12"/>
    <p:sldId id="265" r:id="rId13"/>
    <p:sldId id="268" r:id="rId14"/>
    <p:sldId id="269" r:id="rId15"/>
    <p:sldId id="270" r:id="rId16"/>
    <p:sldId id="272" r:id="rId17"/>
    <p:sldId id="273"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12/7/2020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12/7/2020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12/7/2020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12/7/2020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12/7/2020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12/7/2020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12/7/2020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9547" y="300789"/>
            <a:ext cx="11237495" cy="2153654"/>
          </a:xfrm>
        </p:spPr>
        <p:txBody>
          <a:bodyPr>
            <a:normAutofit/>
          </a:bodyPr>
          <a:lstStyle/>
          <a:p>
            <a:pPr algn="ctr"/>
            <a:r>
              <a:rPr lang="en-US" sz="3200" b="1" dirty="0"/>
              <a:t>Scholarly communications and institutional repositories: strategic pathway for quality library service delivery in Nigerian universities within and POST </a:t>
            </a:r>
            <a:r>
              <a:rPr lang="en-US" sz="3200" b="1" dirty="0" err="1"/>
              <a:t>covid</a:t>
            </a:r>
            <a:r>
              <a:rPr lang="en-US" sz="3200" b="1" dirty="0"/>
              <a:t> 19 ERA</a:t>
            </a:r>
          </a:p>
        </p:txBody>
      </p:sp>
      <p:sp>
        <p:nvSpPr>
          <p:cNvPr id="3" name="Subtitle 2"/>
          <p:cNvSpPr>
            <a:spLocks noGrp="1"/>
          </p:cNvSpPr>
          <p:nvPr>
            <p:ph type="subTitle" idx="1"/>
          </p:nvPr>
        </p:nvSpPr>
        <p:spPr>
          <a:xfrm>
            <a:off x="589547" y="2646948"/>
            <a:ext cx="11357811" cy="3970420"/>
          </a:xfrm>
        </p:spPr>
        <p:txBody>
          <a:bodyPr>
            <a:normAutofit/>
          </a:bodyPr>
          <a:lstStyle/>
          <a:p>
            <a:pPr algn="ctr"/>
            <a:r>
              <a:rPr lang="en-US" sz="2400" b="1" dirty="0"/>
              <a:t>13</a:t>
            </a:r>
            <a:r>
              <a:rPr lang="en-US" sz="2400" b="1" baseline="30000" dirty="0"/>
              <a:t>TH</a:t>
            </a:r>
            <a:r>
              <a:rPr lang="en-US" sz="2400" b="1" dirty="0"/>
              <a:t> LASU PUBLIC LECTURE SERIES</a:t>
            </a:r>
          </a:p>
          <a:p>
            <a:pPr algn="ctr"/>
            <a:r>
              <a:rPr lang="en-US" sz="2400" b="1" dirty="0"/>
              <a:t>FATIU ADEMOLA AKESODE LIBRARY.</a:t>
            </a:r>
          </a:p>
          <a:p>
            <a:pPr algn="ctr"/>
            <a:endParaRPr lang="en-US" sz="2400" b="1" dirty="0"/>
          </a:p>
          <a:p>
            <a:pPr algn="ctr"/>
            <a:r>
              <a:rPr lang="en-US" sz="2400" b="1" dirty="0"/>
              <a:t>Chief Host: Professor </a:t>
            </a:r>
            <a:r>
              <a:rPr lang="en-US" sz="2400" b="1" dirty="0" err="1"/>
              <a:t>Olanrewaju</a:t>
            </a:r>
            <a:r>
              <a:rPr lang="en-US" sz="2400" b="1" dirty="0"/>
              <a:t> Adigun FAGBOHUN. PhD, SAN, NPOM.</a:t>
            </a:r>
          </a:p>
          <a:p>
            <a:pPr algn="ctr"/>
            <a:r>
              <a:rPr lang="en-US" sz="2400" b="1" dirty="0"/>
              <a:t> Vice Chancellor, Lagos State University, Nigeria.</a:t>
            </a:r>
          </a:p>
          <a:p>
            <a:pPr algn="ctr"/>
            <a:endParaRPr lang="en-US" sz="2400" b="1" dirty="0"/>
          </a:p>
          <a:p>
            <a:pPr algn="ctr"/>
            <a:r>
              <a:rPr lang="en-US" sz="2400" b="1" dirty="0"/>
              <a:t>Moderator: Dr. E. L. ADEBAYO             Date: 15/9/2020</a:t>
            </a:r>
          </a:p>
        </p:txBody>
      </p:sp>
    </p:spTree>
    <p:extLst>
      <p:ext uri="{BB962C8B-B14F-4D97-AF65-F5344CB8AC3E}">
        <p14:creationId xmlns:p14="http://schemas.microsoft.com/office/powerpoint/2010/main" val="518811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6611" y="764373"/>
            <a:ext cx="9749589" cy="1293028"/>
          </a:xfrm>
        </p:spPr>
        <p:txBody>
          <a:bodyPr/>
          <a:lstStyle/>
          <a:p>
            <a:r>
              <a:rPr lang="en-US" b="1" dirty="0"/>
              <a:t>JOHN OGUNGBENI </a:t>
            </a:r>
          </a:p>
        </p:txBody>
      </p:sp>
      <p:sp>
        <p:nvSpPr>
          <p:cNvPr id="3" name="Content Placeholder 2"/>
          <p:cNvSpPr>
            <a:spLocks noGrp="1"/>
          </p:cNvSpPr>
          <p:nvPr>
            <p:ph idx="1"/>
          </p:nvPr>
        </p:nvSpPr>
        <p:spPr>
          <a:xfrm>
            <a:off x="685799" y="2194560"/>
            <a:ext cx="11177337" cy="4218272"/>
          </a:xfrm>
        </p:spPr>
        <p:txBody>
          <a:bodyPr>
            <a:normAutofit fontScale="92500"/>
          </a:bodyPr>
          <a:lstStyle/>
          <a:p>
            <a:r>
              <a:rPr lang="en-US" sz="2600" b="1" dirty="0"/>
              <a:t>AN ALUMNUS OF THE UNIVERSITIES OF IBADAN, BABCOCK AND PRETORIA </a:t>
            </a:r>
          </a:p>
          <a:p>
            <a:endParaRPr lang="en-US" sz="2600" b="1" dirty="0"/>
          </a:p>
          <a:p>
            <a:r>
              <a:rPr lang="en-US" sz="2600" b="1" dirty="0"/>
              <a:t>HOLDS A MASTER DEGREE IN INFORMATION SCIENCE</a:t>
            </a:r>
          </a:p>
          <a:p>
            <a:endParaRPr lang="en-US" sz="2600" b="1" dirty="0"/>
          </a:p>
          <a:p>
            <a:r>
              <a:rPr lang="en-US" sz="2600" b="1" dirty="0"/>
              <a:t>AND A MASTER OF PHILOSOPHY</a:t>
            </a:r>
          </a:p>
          <a:p>
            <a:endParaRPr lang="en-US" sz="2600" b="1" dirty="0"/>
          </a:p>
          <a:p>
            <a:r>
              <a:rPr lang="en-US" sz="2600" b="1" dirty="0"/>
              <a:t>ALSO WITH A CERTIFICATE IN INFORMATION TECHNOLOGY (IT)</a:t>
            </a:r>
          </a:p>
          <a:p>
            <a:endParaRPr lang="en-US" sz="2600" b="1" dirty="0"/>
          </a:p>
          <a:p>
            <a:r>
              <a:rPr lang="en-US" sz="2600" b="1" dirty="0"/>
              <a:t>HE HEADS  THE E-RESOURCES SECTION OF LASU LIBRARY</a:t>
            </a:r>
          </a:p>
          <a:p>
            <a:endParaRPr lang="en-US" dirty="0"/>
          </a:p>
        </p:txBody>
      </p:sp>
    </p:spTree>
    <p:extLst>
      <p:ext uri="{BB962C8B-B14F-4D97-AF65-F5344CB8AC3E}">
        <p14:creationId xmlns:p14="http://schemas.microsoft.com/office/powerpoint/2010/main" val="1378566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a:t>
            </a:r>
            <a:r>
              <a:rPr lang="en-US" dirty="0"/>
              <a:t> </a:t>
            </a:r>
          </a:p>
        </p:txBody>
      </p:sp>
      <p:sp>
        <p:nvSpPr>
          <p:cNvPr id="3" name="Content Placeholder 2"/>
          <p:cNvSpPr>
            <a:spLocks noGrp="1"/>
          </p:cNvSpPr>
          <p:nvPr>
            <p:ph idx="1"/>
          </p:nvPr>
        </p:nvSpPr>
        <p:spPr>
          <a:xfrm>
            <a:off x="240631" y="2194560"/>
            <a:ext cx="11802979" cy="4024125"/>
          </a:xfrm>
        </p:spPr>
        <p:txBody>
          <a:bodyPr/>
          <a:lstStyle/>
          <a:p>
            <a:r>
              <a:rPr lang="en-US" sz="2400" b="1" dirty="0"/>
              <a:t>ABOUT 15 YEARS OF WORKING EXPERIENCE AS A PRACTISING LIBRARIAN</a:t>
            </a:r>
          </a:p>
          <a:p>
            <a:pPr marL="0" indent="0" algn="just">
              <a:buNone/>
            </a:pPr>
            <a:endParaRPr lang="en-US" sz="2400" b="1" dirty="0"/>
          </a:p>
          <a:p>
            <a:r>
              <a:rPr lang="en-US" sz="2400" b="1" dirty="0"/>
              <a:t>HE WILL SPEAK ON THE TOPIC:</a:t>
            </a:r>
          </a:p>
          <a:p>
            <a:endParaRPr lang="en-US" b="1" dirty="0"/>
          </a:p>
          <a:p>
            <a:pPr algn="just"/>
            <a:r>
              <a:rPr lang="en-US" sz="4000" b="1" dirty="0"/>
              <a:t>SKILS REQUIRED TO MEET THE CHALLENGES OF LIBRARY SERVICE DELIVERY DURING COVID 19 ERA</a:t>
            </a:r>
          </a:p>
        </p:txBody>
      </p:sp>
    </p:spTree>
    <p:extLst>
      <p:ext uri="{BB962C8B-B14F-4D97-AF65-F5344CB8AC3E}">
        <p14:creationId xmlns:p14="http://schemas.microsoft.com/office/powerpoint/2010/main" val="249945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095" y="764373"/>
            <a:ext cx="10327105" cy="1112553"/>
          </a:xfrm>
        </p:spPr>
        <p:txBody>
          <a:bodyPr/>
          <a:lstStyle/>
          <a:p>
            <a:r>
              <a:rPr lang="en-US" b="1" dirty="0"/>
              <a:t>DR. CHRISTOPHER NKIKO</a:t>
            </a:r>
          </a:p>
        </p:txBody>
      </p:sp>
      <p:sp>
        <p:nvSpPr>
          <p:cNvPr id="3" name="Content Placeholder 2"/>
          <p:cNvSpPr>
            <a:spLocks noGrp="1"/>
          </p:cNvSpPr>
          <p:nvPr>
            <p:ph idx="1"/>
          </p:nvPr>
        </p:nvSpPr>
        <p:spPr>
          <a:xfrm>
            <a:off x="685800" y="1985211"/>
            <a:ext cx="10820400" cy="4571999"/>
          </a:xfrm>
        </p:spPr>
        <p:txBody>
          <a:bodyPr>
            <a:normAutofit fontScale="92500"/>
          </a:bodyPr>
          <a:lstStyle/>
          <a:p>
            <a:endParaRPr lang="en-US" sz="2400" dirty="0"/>
          </a:p>
          <a:p>
            <a:r>
              <a:rPr lang="en-US" sz="2600" b="1" dirty="0"/>
              <a:t>CURRENTLY THE UNIVERSITY LIBRARIAN, ELIZADE UNIVERSITY, NIGERIA</a:t>
            </a:r>
          </a:p>
          <a:p>
            <a:endParaRPr lang="en-US" sz="2600" b="1" dirty="0"/>
          </a:p>
          <a:p>
            <a:r>
              <a:rPr lang="en-US" sz="2600" b="1" dirty="0"/>
              <a:t>WAS 2-TERM (10) YEARS UL OF COVENANT UNIVERSITY, NIGERIA</a:t>
            </a:r>
          </a:p>
          <a:p>
            <a:endParaRPr lang="en-US" sz="2600" b="1" dirty="0"/>
          </a:p>
          <a:p>
            <a:r>
              <a:rPr lang="en-US" sz="2600" b="1" dirty="0"/>
              <a:t>HOLDS A PHD IN LIBRARY AND INFORMATION SCIENCE </a:t>
            </a:r>
          </a:p>
          <a:p>
            <a:endParaRPr lang="en-US" sz="2600" b="1" dirty="0"/>
          </a:p>
          <a:p>
            <a:r>
              <a:rPr lang="en-US" sz="2600" b="1" dirty="0"/>
              <a:t>RECIPIENT OF SEVERAL HONOURS, AWARDS AND PRIZES</a:t>
            </a:r>
          </a:p>
          <a:p>
            <a:endParaRPr lang="en-US" sz="2600" b="1" dirty="0"/>
          </a:p>
          <a:p>
            <a:r>
              <a:rPr lang="en-US" sz="2600" b="1" dirty="0"/>
              <a:t>PUBLISHED IN SEVERAL HIGH IMPACT JOURNALS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8262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312821"/>
            <a:ext cx="8610600" cy="1275347"/>
          </a:xfrm>
        </p:spPr>
        <p:txBody>
          <a:bodyPr/>
          <a:lstStyle/>
          <a:p>
            <a:r>
              <a:rPr lang="en-US" b="1" dirty="0"/>
              <a:t>CHRIS</a:t>
            </a:r>
          </a:p>
        </p:txBody>
      </p:sp>
      <p:sp>
        <p:nvSpPr>
          <p:cNvPr id="3" name="Content Placeholder 2"/>
          <p:cNvSpPr>
            <a:spLocks noGrp="1"/>
          </p:cNvSpPr>
          <p:nvPr>
            <p:ph idx="1"/>
          </p:nvPr>
        </p:nvSpPr>
        <p:spPr>
          <a:xfrm>
            <a:off x="685800" y="1720516"/>
            <a:ext cx="10820400" cy="4498169"/>
          </a:xfrm>
        </p:spPr>
        <p:txBody>
          <a:bodyPr>
            <a:normAutofit/>
          </a:bodyPr>
          <a:lstStyle/>
          <a:p>
            <a:pPr marL="0" indent="0">
              <a:buNone/>
            </a:pPr>
            <a:endParaRPr lang="en-US" dirty="0"/>
          </a:p>
          <a:p>
            <a:r>
              <a:rPr lang="en-US" sz="2400" b="1" dirty="0"/>
              <a:t>EDITORIAL BOARD MEMBER OF SEVERAL JOURNALS OF LIBRARIANSHIP</a:t>
            </a:r>
          </a:p>
          <a:p>
            <a:endParaRPr lang="en-US" sz="2400" b="1" dirty="0"/>
          </a:p>
          <a:p>
            <a:r>
              <a:rPr lang="en-US" sz="2400" b="1" dirty="0"/>
              <a:t>BENCHMARKED SEVERAL LIBRARIES IN THE UK AND USA </a:t>
            </a:r>
          </a:p>
          <a:p>
            <a:endParaRPr lang="en-US" sz="2400" b="1" dirty="0"/>
          </a:p>
          <a:p>
            <a:pPr marL="0" indent="0">
              <a:buNone/>
            </a:pPr>
            <a:r>
              <a:rPr lang="en-US" sz="2400" b="1" dirty="0"/>
              <a:t>  HE WILL SPEAK ON:</a:t>
            </a:r>
          </a:p>
          <a:p>
            <a:endParaRPr lang="en-US" b="1" dirty="0"/>
          </a:p>
          <a:p>
            <a:pPr marL="0" indent="0">
              <a:buNone/>
            </a:pPr>
            <a:r>
              <a:rPr lang="en-US" sz="3600" b="1" dirty="0"/>
              <a:t>LIBRARY SERVICES AND LIVING WITH THE NEW NORMAL AFTER COVID 19 EXPERIENCE</a:t>
            </a:r>
          </a:p>
        </p:txBody>
      </p:sp>
    </p:spTree>
    <p:extLst>
      <p:ext uri="{BB962C8B-B14F-4D97-AF65-F5344CB8AC3E}">
        <p14:creationId xmlns:p14="http://schemas.microsoft.com/office/powerpoint/2010/main" val="565649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85012"/>
            <a:ext cx="10820400" cy="1287378"/>
          </a:xfrm>
        </p:spPr>
        <p:txBody>
          <a:bodyPr/>
          <a:lstStyle/>
          <a:p>
            <a:r>
              <a:rPr lang="en-US" b="1" dirty="0"/>
              <a:t>DR. SAMUEL AV. UTULU</a:t>
            </a:r>
          </a:p>
        </p:txBody>
      </p:sp>
      <p:sp>
        <p:nvSpPr>
          <p:cNvPr id="3" name="Content Placeholder 2"/>
          <p:cNvSpPr>
            <a:spLocks noGrp="1"/>
          </p:cNvSpPr>
          <p:nvPr>
            <p:ph idx="1"/>
          </p:nvPr>
        </p:nvSpPr>
        <p:spPr>
          <a:xfrm>
            <a:off x="685799" y="1913022"/>
            <a:ext cx="11285621" cy="4656220"/>
          </a:xfrm>
        </p:spPr>
        <p:txBody>
          <a:bodyPr>
            <a:noAutofit/>
          </a:bodyPr>
          <a:lstStyle/>
          <a:p>
            <a:endParaRPr lang="en-US" sz="2400" b="1" dirty="0"/>
          </a:p>
          <a:p>
            <a:r>
              <a:rPr lang="en-US" sz="2400" b="1" dirty="0"/>
              <a:t>SAMUEL  LECTURES AT ADELEKE UNIVERSITY, NIGERIA</a:t>
            </a:r>
          </a:p>
          <a:p>
            <a:endParaRPr lang="en-US" sz="2400" b="1" dirty="0"/>
          </a:p>
          <a:p>
            <a:r>
              <a:rPr lang="en-US" sz="2400" b="1" dirty="0"/>
              <a:t>HAS OVER 10 YEARS EXPERIENCE AS A PRACTICING LIBRARIAN</a:t>
            </a:r>
          </a:p>
          <a:p>
            <a:endParaRPr lang="en-US" sz="2400" b="1" dirty="0"/>
          </a:p>
          <a:p>
            <a:r>
              <a:rPr lang="en-US" sz="2400" b="1" dirty="0"/>
              <a:t>ALUMNUS OF THE UNIVERSITIES OF IBADAN AND CAPE TOWN</a:t>
            </a:r>
          </a:p>
          <a:p>
            <a:endParaRPr lang="en-US" sz="2400" b="1" dirty="0"/>
          </a:p>
          <a:p>
            <a:r>
              <a:rPr lang="en-US" sz="2400" b="1" dirty="0"/>
              <a:t>HOLDS A PHD IN INFORMATION SCIENCE FROM UCT, SOUTH AFRICA</a:t>
            </a:r>
          </a:p>
          <a:p>
            <a:pPr marL="0" indent="0">
              <a:buNone/>
            </a:pPr>
            <a:endParaRPr lang="en-US" sz="2400" b="1" dirty="0"/>
          </a:p>
        </p:txBody>
      </p:sp>
    </p:spTree>
    <p:extLst>
      <p:ext uri="{BB962C8B-B14F-4D97-AF65-F5344CB8AC3E}">
        <p14:creationId xmlns:p14="http://schemas.microsoft.com/office/powerpoint/2010/main" val="3841569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SAMUEL</a:t>
            </a:r>
          </a:p>
        </p:txBody>
      </p:sp>
      <p:sp>
        <p:nvSpPr>
          <p:cNvPr id="3" name="Content Placeholder 2"/>
          <p:cNvSpPr>
            <a:spLocks noGrp="1"/>
          </p:cNvSpPr>
          <p:nvPr>
            <p:ph idx="1"/>
          </p:nvPr>
        </p:nvSpPr>
        <p:spPr>
          <a:xfrm>
            <a:off x="264696" y="1864896"/>
            <a:ext cx="11241504" cy="4353790"/>
          </a:xfrm>
        </p:spPr>
        <p:txBody>
          <a:bodyPr>
            <a:normAutofit/>
          </a:bodyPr>
          <a:lstStyle/>
          <a:p>
            <a:endParaRPr lang="en-US" dirty="0"/>
          </a:p>
          <a:p>
            <a:endParaRPr lang="en-US" dirty="0"/>
          </a:p>
          <a:p>
            <a:r>
              <a:rPr lang="en-US" sz="2400" b="1" dirty="0"/>
              <a:t>WILL SPEAK ON:</a:t>
            </a:r>
          </a:p>
          <a:p>
            <a:endParaRPr lang="en-US" b="1" dirty="0"/>
          </a:p>
          <a:p>
            <a:pPr algn="just"/>
            <a:r>
              <a:rPr lang="en-US" sz="4000" b="1" dirty="0"/>
              <a:t>INSTITUTIONAL REPOSITORIES AS A VERITABLE TOOL FOR RESEARCH IN LIBRARIES DURING AND AFTER COVID 19 EXPERIENCE</a:t>
            </a:r>
          </a:p>
        </p:txBody>
      </p:sp>
    </p:spTree>
    <p:extLst>
      <p:ext uri="{BB962C8B-B14F-4D97-AF65-F5344CB8AC3E}">
        <p14:creationId xmlns:p14="http://schemas.microsoft.com/office/powerpoint/2010/main" val="2180462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389" y="764373"/>
            <a:ext cx="10976811" cy="1117366"/>
          </a:xfrm>
        </p:spPr>
        <p:txBody>
          <a:bodyPr/>
          <a:lstStyle/>
          <a:p>
            <a:r>
              <a:rPr lang="en-US" b="1" dirty="0"/>
              <a:t>PROF. CAMERON NEYLON</a:t>
            </a:r>
          </a:p>
        </p:txBody>
      </p:sp>
      <p:sp>
        <p:nvSpPr>
          <p:cNvPr id="3" name="Content Placeholder 2"/>
          <p:cNvSpPr>
            <a:spLocks noGrp="1"/>
          </p:cNvSpPr>
          <p:nvPr>
            <p:ph idx="1"/>
          </p:nvPr>
        </p:nvSpPr>
        <p:spPr>
          <a:xfrm>
            <a:off x="685800" y="2081463"/>
            <a:ext cx="10820400" cy="4439653"/>
          </a:xfrm>
        </p:spPr>
        <p:txBody>
          <a:bodyPr>
            <a:noAutofit/>
          </a:bodyPr>
          <a:lstStyle/>
          <a:p>
            <a:pPr>
              <a:lnSpc>
                <a:spcPct val="110000"/>
              </a:lnSpc>
              <a:spcBef>
                <a:spcPts val="0"/>
              </a:spcBef>
            </a:pPr>
            <a:r>
              <a:rPr lang="en-US" sz="2400" b="1" dirty="0"/>
              <a:t>CAMERON IS A PROFESSOR OF RESEARCH COMMUNICATIONS, </a:t>
            </a:r>
          </a:p>
          <a:p>
            <a:pPr marL="0" indent="0">
              <a:lnSpc>
                <a:spcPct val="110000"/>
              </a:lnSpc>
              <a:spcBef>
                <a:spcPts val="0"/>
              </a:spcBef>
              <a:buNone/>
            </a:pPr>
            <a:r>
              <a:rPr lang="en-US" sz="2400" b="1" dirty="0"/>
              <a:t>   CENTRE FOR CULTURE AND TECHNOLOGY, SCHOOL OF MEDIA, </a:t>
            </a:r>
          </a:p>
          <a:p>
            <a:pPr marL="0" indent="0">
              <a:lnSpc>
                <a:spcPct val="110000"/>
              </a:lnSpc>
              <a:spcBef>
                <a:spcPts val="0"/>
              </a:spcBef>
              <a:buNone/>
            </a:pPr>
            <a:r>
              <a:rPr lang="en-US" sz="2400" b="1" dirty="0"/>
              <a:t>   UNIVERSITY OF CURTIN, AUSTRALIA</a:t>
            </a:r>
          </a:p>
          <a:p>
            <a:pPr marL="0" indent="0">
              <a:buNone/>
            </a:pPr>
            <a:endParaRPr lang="en-US" sz="2400" b="1" dirty="0"/>
          </a:p>
          <a:p>
            <a:r>
              <a:rPr lang="en-US" sz="2400" b="1" dirty="0"/>
              <a:t>HE CO LEADS THE OPEN KNOWLEDGE INITIATIVE</a:t>
            </a:r>
          </a:p>
          <a:p>
            <a:endParaRPr lang="en-US" sz="2400" b="1" dirty="0"/>
          </a:p>
          <a:p>
            <a:r>
              <a:rPr lang="en-US" sz="2400" b="1" dirty="0"/>
              <a:t>INTERESTED IN MAKING THE INTERNET MORE EFFECTIVE AS A TOOL FOR SCHOLARSHIP. </a:t>
            </a:r>
          </a:p>
          <a:p>
            <a:endParaRPr lang="en-US" sz="2400" b="1" dirty="0"/>
          </a:p>
          <a:p>
            <a:r>
              <a:rPr lang="en-US" sz="2400" b="1" dirty="0"/>
              <a:t>WRITES REGULARLY ON SCHOLARLY COMMUNICATIONS</a:t>
            </a:r>
          </a:p>
        </p:txBody>
      </p:sp>
    </p:spTree>
    <p:extLst>
      <p:ext uri="{BB962C8B-B14F-4D97-AF65-F5344CB8AC3E}">
        <p14:creationId xmlns:p14="http://schemas.microsoft.com/office/powerpoint/2010/main" val="2389369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cameron</a:t>
            </a:r>
            <a:endParaRPr lang="en-US" b="1" dirty="0"/>
          </a:p>
        </p:txBody>
      </p:sp>
      <p:sp>
        <p:nvSpPr>
          <p:cNvPr id="3" name="Content Placeholder 2"/>
          <p:cNvSpPr>
            <a:spLocks noGrp="1"/>
          </p:cNvSpPr>
          <p:nvPr>
            <p:ph idx="1"/>
          </p:nvPr>
        </p:nvSpPr>
        <p:spPr/>
        <p:txBody>
          <a:bodyPr>
            <a:normAutofit/>
          </a:bodyPr>
          <a:lstStyle/>
          <a:p>
            <a:r>
              <a:rPr lang="en-US" sz="2400" b="1" dirty="0"/>
              <a:t>CAMERON WILL SPEAK ON:</a:t>
            </a:r>
          </a:p>
        </p:txBody>
      </p:sp>
      <p:sp>
        <p:nvSpPr>
          <p:cNvPr id="4" name="Rectangle 3"/>
          <p:cNvSpPr/>
          <p:nvPr/>
        </p:nvSpPr>
        <p:spPr>
          <a:xfrm>
            <a:off x="529389" y="3057708"/>
            <a:ext cx="11273590" cy="1938992"/>
          </a:xfrm>
          <a:prstGeom prst="rect">
            <a:avLst/>
          </a:prstGeom>
        </p:spPr>
        <p:txBody>
          <a:bodyPr wrap="square">
            <a:spAutoFit/>
          </a:bodyPr>
          <a:lstStyle/>
          <a:p>
            <a:r>
              <a:rPr lang="en-US" sz="4000" b="1" dirty="0"/>
              <a:t>GLOBAL OPEN ACCESS AND THE CONTRIBUTIONS OF AFRICAN AND NIGERIAN UNIVERSITIES IN THE CONTEXT OF COVID 19 </a:t>
            </a:r>
          </a:p>
        </p:txBody>
      </p:sp>
    </p:spTree>
    <p:extLst>
      <p:ext uri="{BB962C8B-B14F-4D97-AF65-F5344CB8AC3E}">
        <p14:creationId xmlns:p14="http://schemas.microsoft.com/office/powerpoint/2010/main" val="4053689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64695"/>
            <a:ext cx="8610600" cy="1167063"/>
          </a:xfrm>
        </p:spPr>
        <p:txBody>
          <a:bodyPr/>
          <a:lstStyle/>
          <a:p>
            <a:r>
              <a:rPr lang="en-US" b="1" dirty="0"/>
              <a:t>STANDING RULES</a:t>
            </a:r>
          </a:p>
        </p:txBody>
      </p:sp>
      <p:sp>
        <p:nvSpPr>
          <p:cNvPr id="3" name="Content Placeholder 2"/>
          <p:cNvSpPr>
            <a:spLocks noGrp="1"/>
          </p:cNvSpPr>
          <p:nvPr>
            <p:ph idx="1"/>
          </p:nvPr>
        </p:nvSpPr>
        <p:spPr>
          <a:xfrm>
            <a:off x="0" y="1431758"/>
            <a:ext cx="12191999" cy="5233736"/>
          </a:xfrm>
        </p:spPr>
        <p:txBody>
          <a:bodyPr>
            <a:normAutofit/>
          </a:bodyPr>
          <a:lstStyle/>
          <a:p>
            <a:endParaRPr lang="en-US" sz="2400" b="1" dirty="0"/>
          </a:p>
          <a:p>
            <a:r>
              <a:rPr lang="en-US" sz="2400" b="1" dirty="0"/>
              <a:t>EACH SPEAKER WILL HAVE THE PLATFORM FOR 10 MINUTES ONLY</a:t>
            </a:r>
          </a:p>
          <a:p>
            <a:endParaRPr lang="en-US" sz="2400" b="1" dirty="0"/>
          </a:p>
          <a:p>
            <a:r>
              <a:rPr lang="en-US" sz="2400" b="1" dirty="0"/>
              <a:t>QUESTIONS COULD BE POSTED TO  SPEAKERS THROUGH ONLINE PLATFORM</a:t>
            </a:r>
          </a:p>
          <a:p>
            <a:endParaRPr lang="en-US" sz="2400" b="1" dirty="0"/>
          </a:p>
          <a:p>
            <a:r>
              <a:rPr lang="en-US" sz="2400" b="1"/>
              <a:t>SPEAKERS </a:t>
            </a:r>
            <a:r>
              <a:rPr lang="en-US" sz="2400" b="1" dirty="0"/>
              <a:t>COULD BE ON FOR 2 MORE </a:t>
            </a:r>
            <a:r>
              <a:rPr lang="en-US" sz="2400" b="1"/>
              <a:t>MINUTES TO CLEAR ISSUES</a:t>
            </a:r>
            <a:endParaRPr lang="en-US" sz="2400" b="1" dirty="0"/>
          </a:p>
        </p:txBody>
      </p:sp>
    </p:spTree>
    <p:extLst>
      <p:ext uri="{BB962C8B-B14F-4D97-AF65-F5344CB8AC3E}">
        <p14:creationId xmlns:p14="http://schemas.microsoft.com/office/powerpoint/2010/main" val="387225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endParaRPr lang="en-US" sz="2400" b="1" dirty="0"/>
          </a:p>
          <a:p>
            <a:pPr algn="just"/>
            <a:r>
              <a:rPr lang="en-US" sz="2800" b="1" dirty="0"/>
              <a:t>ON BEHALF OF PROF. OLANREWAJU ADIGUN FAGBOHUN, PHD, SAN, NPOM, THE VICE CHANCELLOR OF LAGOS STATE UNIVERSITY, I WELCOME YOU ALL TO THE 13</a:t>
            </a:r>
            <a:r>
              <a:rPr lang="en-US" sz="2800" b="1" baseline="30000" dirty="0"/>
              <a:t>TH</a:t>
            </a:r>
            <a:r>
              <a:rPr lang="en-US" sz="2800" b="1" dirty="0"/>
              <a:t> IN THE SERIES OF THE LAGOS STATE UNIVERSITY PUBLIC LECTURE TITLED: </a:t>
            </a:r>
            <a:endParaRPr lang="en-US" sz="2800" dirty="0"/>
          </a:p>
          <a:p>
            <a:pPr algn="just"/>
            <a:endParaRPr lang="en-US" sz="2800" b="1" i="1" dirty="0"/>
          </a:p>
          <a:p>
            <a:pPr algn="just"/>
            <a:r>
              <a:rPr lang="en-US" sz="2800" b="1" i="1" dirty="0"/>
              <a:t>SCHOLARLY PUBLICATIONS AND INSTITUTIONAL REPOSITORIES: STARTEGIC PATHWAY FOR QUALITY LIBRARY SERVICES DELIVERY DURING AND AFTER COVID 19 ERA</a:t>
            </a:r>
            <a:endParaRPr lang="en-US" sz="2800" dirty="0"/>
          </a:p>
          <a:p>
            <a:endParaRPr lang="en-US" dirty="0"/>
          </a:p>
        </p:txBody>
      </p:sp>
    </p:spTree>
    <p:extLst>
      <p:ext uri="{BB962C8B-B14F-4D97-AF65-F5344CB8AC3E}">
        <p14:creationId xmlns:p14="http://schemas.microsoft.com/office/powerpoint/2010/main" val="2066464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endParaRPr lang="en-US" sz="3600" b="1" dirty="0"/>
          </a:p>
          <a:p>
            <a:pPr algn="just"/>
            <a:r>
              <a:rPr lang="en-US" sz="3600" b="1" dirty="0"/>
              <a:t>LET ME ACKNOWLEGDE THE PRESENCE OF THE MEMBERS OF MANAGEMENT OF LASU, PROVOST, DEANS AND DIRECTORS, HODS, STAFF OF THE LIBRARY, OTHER MEMBERS OF STAFF OF LASU, OUR EMINENT SPEAKERS AND THE  ESTEEMED PARTICIPANTS</a:t>
            </a:r>
            <a:endParaRPr lang="en-US" sz="3600" dirty="0"/>
          </a:p>
          <a:p>
            <a:endParaRPr lang="en-US" dirty="0"/>
          </a:p>
        </p:txBody>
      </p:sp>
    </p:spTree>
    <p:extLst>
      <p:ext uri="{BB962C8B-B14F-4D97-AF65-F5344CB8AC3E}">
        <p14:creationId xmlns:p14="http://schemas.microsoft.com/office/powerpoint/2010/main" val="8448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PREAMBLE</a:t>
            </a:r>
          </a:p>
        </p:txBody>
      </p:sp>
      <p:sp>
        <p:nvSpPr>
          <p:cNvPr id="3" name="Content Placeholder 2"/>
          <p:cNvSpPr>
            <a:spLocks noGrp="1"/>
          </p:cNvSpPr>
          <p:nvPr>
            <p:ph idx="1"/>
          </p:nvPr>
        </p:nvSpPr>
        <p:spPr>
          <a:xfrm>
            <a:off x="685800" y="1732548"/>
            <a:ext cx="10820400" cy="4486138"/>
          </a:xfrm>
        </p:spPr>
        <p:txBody>
          <a:bodyPr>
            <a:normAutofit lnSpcReduction="10000"/>
          </a:bodyPr>
          <a:lstStyle/>
          <a:p>
            <a:r>
              <a:rPr lang="en-US" b="1" dirty="0"/>
              <a:t>WHATEVER IS SAID ON COVID 19 PANDEMIC CANNOT BE AN EXAGGERATION</a:t>
            </a:r>
          </a:p>
          <a:p>
            <a:pPr marL="0" indent="0">
              <a:buNone/>
            </a:pPr>
            <a:endParaRPr lang="en-US" b="1" dirty="0"/>
          </a:p>
          <a:p>
            <a:r>
              <a:rPr lang="en-US" b="1" dirty="0"/>
              <a:t>IT’S A GLOBAL CALAMITY WITH ITS ATTENDANT PROBLEMS</a:t>
            </a:r>
          </a:p>
          <a:p>
            <a:pPr marL="0" indent="0">
              <a:buNone/>
            </a:pPr>
            <a:endParaRPr lang="en-US" b="1" dirty="0"/>
          </a:p>
          <a:p>
            <a:r>
              <a:rPr lang="en-US" b="1" dirty="0"/>
              <a:t>IT HAS CAUSED JOB LOSSES</a:t>
            </a:r>
          </a:p>
          <a:p>
            <a:pPr marL="0" indent="0">
              <a:buNone/>
            </a:pPr>
            <a:endParaRPr lang="en-US" b="1" dirty="0"/>
          </a:p>
          <a:p>
            <a:r>
              <a:rPr lang="en-US" b="1" dirty="0"/>
              <a:t>SEVERAL DEATHS</a:t>
            </a:r>
          </a:p>
          <a:p>
            <a:pPr marL="0" indent="0">
              <a:buNone/>
            </a:pPr>
            <a:endParaRPr lang="en-US" b="1" dirty="0"/>
          </a:p>
          <a:p>
            <a:r>
              <a:rPr lang="en-US" b="1" dirty="0"/>
              <a:t>DISRUPTION OF EDUCATIONAL CYCLES </a:t>
            </a:r>
          </a:p>
          <a:p>
            <a:pPr marL="0" indent="0">
              <a:buNone/>
            </a:pPr>
            <a:endParaRPr lang="en-US" b="1" dirty="0"/>
          </a:p>
          <a:p>
            <a:r>
              <a:rPr lang="en-US" b="1" dirty="0"/>
              <a:t>AND ECONOMIC DOWN TURN ACROSS NATIONS</a:t>
            </a:r>
          </a:p>
        </p:txBody>
      </p:sp>
    </p:spTree>
    <p:extLst>
      <p:ext uri="{BB962C8B-B14F-4D97-AF65-F5344CB8AC3E}">
        <p14:creationId xmlns:p14="http://schemas.microsoft.com/office/powerpoint/2010/main" val="3594859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PREAMBLE</a:t>
            </a:r>
          </a:p>
        </p:txBody>
      </p:sp>
      <p:sp>
        <p:nvSpPr>
          <p:cNvPr id="3" name="Content Placeholder 2"/>
          <p:cNvSpPr>
            <a:spLocks noGrp="1"/>
          </p:cNvSpPr>
          <p:nvPr>
            <p:ph idx="1"/>
          </p:nvPr>
        </p:nvSpPr>
        <p:spPr>
          <a:xfrm>
            <a:off x="324853" y="1925054"/>
            <a:ext cx="11610473" cy="4668252"/>
          </a:xfrm>
        </p:spPr>
        <p:txBody>
          <a:bodyPr>
            <a:normAutofit/>
          </a:bodyPr>
          <a:lstStyle/>
          <a:p>
            <a:endParaRPr lang="en-US" dirty="0"/>
          </a:p>
          <a:p>
            <a:r>
              <a:rPr lang="en-US" sz="2400" b="1" dirty="0"/>
              <a:t>A HORRIBLE EXPERIENCE WHICH NATIONS ARE STILL STRUGGLING WITH </a:t>
            </a:r>
          </a:p>
          <a:p>
            <a:pPr marL="0" indent="0">
              <a:buNone/>
            </a:pPr>
            <a:endParaRPr lang="en-US" sz="2400" b="1" dirty="0"/>
          </a:p>
          <a:p>
            <a:r>
              <a:rPr lang="en-US" sz="2400" b="1" dirty="0"/>
              <a:t>EVERYTHING HAS CHANGED, NEW LIVE STYLE ADOPTED</a:t>
            </a:r>
          </a:p>
          <a:p>
            <a:pPr marL="0" indent="0">
              <a:buNone/>
            </a:pPr>
            <a:endParaRPr lang="en-US" sz="2400" b="1" dirty="0"/>
          </a:p>
          <a:p>
            <a:r>
              <a:rPr lang="en-US" sz="2400" b="1" dirty="0"/>
              <a:t>THE CURVE IS NOW FLATENING, AT LEAST IN NIGERIA</a:t>
            </a:r>
          </a:p>
          <a:p>
            <a:pPr marL="0" indent="0">
              <a:buNone/>
            </a:pPr>
            <a:endParaRPr lang="en-US" dirty="0"/>
          </a:p>
        </p:txBody>
      </p:sp>
    </p:spTree>
    <p:extLst>
      <p:ext uri="{BB962C8B-B14F-4D97-AF65-F5344CB8AC3E}">
        <p14:creationId xmlns:p14="http://schemas.microsoft.com/office/powerpoint/2010/main" val="1613414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716" y="433137"/>
            <a:ext cx="9328484" cy="1167063"/>
          </a:xfrm>
        </p:spPr>
        <p:txBody>
          <a:bodyPr>
            <a:normAutofit/>
          </a:bodyPr>
          <a:lstStyle/>
          <a:p>
            <a:r>
              <a:rPr lang="en-US" b="1" dirty="0"/>
              <a:t>RATIONALE FOR THIS LECTURE</a:t>
            </a:r>
          </a:p>
        </p:txBody>
      </p:sp>
      <p:sp>
        <p:nvSpPr>
          <p:cNvPr id="3" name="Content Placeholder 2"/>
          <p:cNvSpPr>
            <a:spLocks noGrp="1"/>
          </p:cNvSpPr>
          <p:nvPr>
            <p:ph idx="1"/>
          </p:nvPr>
        </p:nvSpPr>
        <p:spPr>
          <a:xfrm>
            <a:off x="685800" y="1467853"/>
            <a:ext cx="11201400" cy="4812631"/>
          </a:xfrm>
        </p:spPr>
        <p:txBody>
          <a:bodyPr>
            <a:noAutofit/>
          </a:bodyPr>
          <a:lstStyle/>
          <a:p>
            <a:endParaRPr lang="en-US" sz="2400" b="1" dirty="0"/>
          </a:p>
          <a:p>
            <a:r>
              <a:rPr lang="en-US" sz="2400" b="1" dirty="0"/>
              <a:t>DESPITE ALL THESE, ACADEMIC ACTIVITIES HAVE NOT REALLY STOPPED</a:t>
            </a:r>
          </a:p>
          <a:p>
            <a:endParaRPr lang="en-US" sz="2400" b="1" dirty="0"/>
          </a:p>
          <a:p>
            <a:r>
              <a:rPr lang="en-US" sz="2400" b="1" dirty="0"/>
              <a:t>BUT LIBRARIES ARE NOT OPERATING AT OPTIMUM CAPACITY</a:t>
            </a:r>
          </a:p>
          <a:p>
            <a:pPr marL="0" indent="0">
              <a:buNone/>
            </a:pPr>
            <a:endParaRPr lang="en-US" sz="2400" b="1" dirty="0"/>
          </a:p>
          <a:p>
            <a:r>
              <a:rPr lang="en-US" sz="2400" b="1" dirty="0"/>
              <a:t>PEOPLE THINK THERE IS NO  NEED TO USE PHYSICAL LIBRARIES ANY MORE</a:t>
            </a:r>
          </a:p>
          <a:p>
            <a:pPr marL="0" indent="0">
              <a:buNone/>
            </a:pPr>
            <a:endParaRPr lang="en-US" sz="2400" b="1" dirty="0"/>
          </a:p>
          <a:p>
            <a:r>
              <a:rPr lang="en-US" sz="2400" b="1" dirty="0"/>
              <a:t>THIS IS WHY WE HAVE ASSEMBLED EXPERTS TO BRAINSTORM ON THIS</a:t>
            </a:r>
          </a:p>
        </p:txBody>
      </p:sp>
    </p:spTree>
    <p:extLst>
      <p:ext uri="{BB962C8B-B14F-4D97-AF65-F5344CB8AC3E}">
        <p14:creationId xmlns:p14="http://schemas.microsoft.com/office/powerpoint/2010/main" val="1352777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64695"/>
            <a:ext cx="8610600" cy="1311442"/>
          </a:xfrm>
        </p:spPr>
        <p:txBody>
          <a:bodyPr/>
          <a:lstStyle/>
          <a:p>
            <a:r>
              <a:rPr lang="en-US" dirty="0"/>
              <a:t>WHAT ARE WE TO DISCUSS?</a:t>
            </a:r>
          </a:p>
        </p:txBody>
      </p:sp>
      <p:sp>
        <p:nvSpPr>
          <p:cNvPr id="3" name="Content Placeholder 2"/>
          <p:cNvSpPr>
            <a:spLocks noGrp="1"/>
          </p:cNvSpPr>
          <p:nvPr>
            <p:ph idx="1"/>
          </p:nvPr>
        </p:nvSpPr>
        <p:spPr>
          <a:xfrm>
            <a:off x="228600" y="1419726"/>
            <a:ext cx="11839074" cy="4798959"/>
          </a:xfrm>
        </p:spPr>
        <p:txBody>
          <a:bodyPr>
            <a:normAutofit fontScale="92500" lnSpcReduction="10000"/>
          </a:bodyPr>
          <a:lstStyle/>
          <a:p>
            <a:r>
              <a:rPr lang="en-US" sz="2400" b="1" dirty="0"/>
              <a:t>SCHORLARLY COMMUNICATION- SYSTEM OF CREATING, EVALUATING, DISTRIBUTING AND PRESERVING RESEARCH AND SCHOLARSHIP, EITHER TRADITIONAL OR FORMAL IN  JOURNALS, BOOK CHAPTERS, MONOGRAPHS, CONFERENCE PAPERS ETC</a:t>
            </a:r>
          </a:p>
          <a:p>
            <a:pPr marL="0" indent="0">
              <a:buNone/>
            </a:pPr>
            <a:endParaRPr lang="en-US" sz="2400" b="1" dirty="0"/>
          </a:p>
          <a:p>
            <a:r>
              <a:rPr lang="en-US" sz="2400" b="1" dirty="0"/>
              <a:t>INSTITUTIONAL REPOSITORIES– AN ARCHIVE FOR COLLECTING, PRESERVING AND DISSEMINATING DIGITAL COPIES OF INTELLECTUAL OUTPUT OF AN INSTITUTION</a:t>
            </a:r>
          </a:p>
          <a:p>
            <a:pPr marL="0" indent="0">
              <a:buNone/>
            </a:pPr>
            <a:r>
              <a:rPr lang="en-US" sz="2400" b="1" dirty="0"/>
              <a:t> </a:t>
            </a:r>
          </a:p>
          <a:p>
            <a:r>
              <a:rPr lang="en-US" sz="2400" b="1" dirty="0"/>
              <a:t>SKILLS REQUIRED TO ACCESS ONLINE RESEARCH MATERIALS IN A LIBRARY WITHOUT BEING PHYSICALLY PRESENT</a:t>
            </a:r>
          </a:p>
          <a:p>
            <a:pPr marL="0" indent="0">
              <a:buNone/>
            </a:pPr>
            <a:endParaRPr lang="en-US" sz="2400" b="1" dirty="0"/>
          </a:p>
          <a:p>
            <a:r>
              <a:rPr lang="en-US" sz="2400" b="1" dirty="0"/>
              <a:t>NN—HOW TO BEGIN TO LEARN THE NEW WAYS OF LIFE AFTER THIS EXPERIENCE</a:t>
            </a:r>
          </a:p>
          <a:p>
            <a:pPr marL="0" indent="0">
              <a:buNone/>
            </a:pPr>
            <a:endParaRPr lang="en-US" sz="2400" b="1" dirty="0"/>
          </a:p>
          <a:p>
            <a:r>
              <a:rPr lang="en-US" sz="2400" b="1" dirty="0"/>
              <a:t>EFFORTS MADE SO FAR ON THE ABOVE NIGERIA AND AFRICA</a:t>
            </a:r>
          </a:p>
          <a:p>
            <a:endParaRPr lang="en-US" dirty="0"/>
          </a:p>
        </p:txBody>
      </p:sp>
    </p:spTree>
    <p:extLst>
      <p:ext uri="{BB962C8B-B14F-4D97-AF65-F5344CB8AC3E}">
        <p14:creationId xmlns:p14="http://schemas.microsoft.com/office/powerpoint/2010/main" val="4239015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360947"/>
            <a:ext cx="8610600" cy="1239253"/>
          </a:xfrm>
        </p:spPr>
        <p:txBody>
          <a:bodyPr/>
          <a:lstStyle/>
          <a:p>
            <a:r>
              <a:rPr lang="en-US" b="1" dirty="0"/>
              <a:t>DR. REGGIE RAJU</a:t>
            </a:r>
          </a:p>
        </p:txBody>
      </p:sp>
      <p:sp>
        <p:nvSpPr>
          <p:cNvPr id="3" name="Content Placeholder 2"/>
          <p:cNvSpPr>
            <a:spLocks noGrp="1"/>
          </p:cNvSpPr>
          <p:nvPr>
            <p:ph idx="1"/>
          </p:nvPr>
        </p:nvSpPr>
        <p:spPr>
          <a:xfrm>
            <a:off x="228600" y="1684422"/>
            <a:ext cx="11658600" cy="4534264"/>
          </a:xfrm>
        </p:spPr>
        <p:txBody>
          <a:bodyPr>
            <a:normAutofit/>
          </a:bodyPr>
          <a:lstStyle/>
          <a:p>
            <a:pPr algn="just"/>
            <a:endParaRPr lang="en-US" dirty="0"/>
          </a:p>
          <a:p>
            <a:pPr algn="just"/>
            <a:r>
              <a:rPr lang="en-US" sz="2400" b="1" dirty="0"/>
              <a:t>REGGIE IS THE DIRECTOR OF RESEARCH AND LEARNING, UCT LIBRARIES</a:t>
            </a:r>
          </a:p>
          <a:p>
            <a:endParaRPr lang="en-US" sz="2400" b="1" dirty="0"/>
          </a:p>
          <a:p>
            <a:r>
              <a:rPr lang="en-US" sz="2400" b="1" dirty="0"/>
              <a:t>HE HAS OVER 30 YEARS WORKING EXPERIENCE AND OVER 60 PUBLICATIONS</a:t>
            </a:r>
          </a:p>
          <a:p>
            <a:endParaRPr lang="en-US" sz="2400" b="1" dirty="0"/>
          </a:p>
          <a:p>
            <a:r>
              <a:rPr lang="en-US" sz="2400" b="1" dirty="0"/>
              <a:t>MEMBER OF SEVERAL PROFESSIONAL BODIES AND IFLA STANDING COMMITTEE</a:t>
            </a:r>
          </a:p>
          <a:p>
            <a:pPr marL="0" indent="0">
              <a:buNone/>
            </a:pPr>
            <a:endParaRPr lang="en-US" sz="2400" b="1" dirty="0"/>
          </a:p>
          <a:p>
            <a:r>
              <a:rPr lang="en-US" sz="2400" b="1" dirty="0"/>
              <a:t>EDITORIAL BOARD MEMBER OF JOURNAL OF SCHOLARLY COMMUNICATIONS</a:t>
            </a:r>
          </a:p>
        </p:txBody>
      </p:sp>
    </p:spTree>
    <p:extLst>
      <p:ext uri="{BB962C8B-B14F-4D97-AF65-F5344CB8AC3E}">
        <p14:creationId xmlns:p14="http://schemas.microsoft.com/office/powerpoint/2010/main" val="2135962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REGGIE </a:t>
            </a:r>
          </a:p>
        </p:txBody>
      </p:sp>
      <p:sp>
        <p:nvSpPr>
          <p:cNvPr id="3" name="Content Placeholder 2"/>
          <p:cNvSpPr>
            <a:spLocks noGrp="1"/>
          </p:cNvSpPr>
          <p:nvPr>
            <p:ph idx="1"/>
          </p:nvPr>
        </p:nvSpPr>
        <p:spPr>
          <a:xfrm>
            <a:off x="288100" y="2194560"/>
            <a:ext cx="11611132" cy="4024125"/>
          </a:xfrm>
        </p:spPr>
        <p:txBody>
          <a:bodyPr>
            <a:normAutofit/>
          </a:bodyPr>
          <a:lstStyle/>
          <a:p>
            <a:r>
              <a:rPr lang="en-US" sz="2400" b="1" dirty="0"/>
              <a:t>HE WILL SPEAK ON THE TOPIC:</a:t>
            </a:r>
          </a:p>
          <a:p>
            <a:endParaRPr lang="en-US" b="1" dirty="0"/>
          </a:p>
          <a:p>
            <a:pPr marL="0" indent="0" algn="just">
              <a:buNone/>
            </a:pPr>
            <a:r>
              <a:rPr lang="en-US" sz="4400" b="1" dirty="0"/>
              <a:t>SCHORLARLY COMMUNICATIONS: A STRATEGIC PATHWAY FOR QUALITY LIBRARY SERVICE DELIVERY IN NIGERIAN UNIVERSITIES WITHIN COVID 19 PANDEMIC</a:t>
            </a:r>
          </a:p>
        </p:txBody>
      </p:sp>
    </p:spTree>
    <p:extLst>
      <p:ext uri="{BB962C8B-B14F-4D97-AF65-F5344CB8AC3E}">
        <p14:creationId xmlns:p14="http://schemas.microsoft.com/office/powerpoint/2010/main" val="79622208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829</TotalTime>
  <Words>772</Words>
  <Application>Microsoft Office PowerPoint</Application>
  <PresentationFormat>Widescreen</PresentationFormat>
  <Paragraphs>140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Vapor Trail</vt:lpstr>
      <vt:lpstr>Scholarly communications and institutional repositories: strategic pathway for quality library service delivery in Nigerian universities within and POST covid 19 ERA</vt:lpstr>
      <vt:lpstr>INTRODUCTION</vt:lpstr>
      <vt:lpstr>INTRODUCTION</vt:lpstr>
      <vt:lpstr>PREAMBLE</vt:lpstr>
      <vt:lpstr>PREAMBLE</vt:lpstr>
      <vt:lpstr>RATIONALE FOR THIS LECTURE</vt:lpstr>
      <vt:lpstr>WHAT ARE WE TO DISCUSS?</vt:lpstr>
      <vt:lpstr>DR. REGGIE RAJU</vt:lpstr>
      <vt:lpstr>REGGIE </vt:lpstr>
      <vt:lpstr>JOHN OGUNGBENI </vt:lpstr>
      <vt:lpstr>JOHN </vt:lpstr>
      <vt:lpstr>DR. CHRISTOPHER NKIKO</vt:lpstr>
      <vt:lpstr>CHRIS</vt:lpstr>
      <vt:lpstr>DR. SAMUEL AV. UTULU</vt:lpstr>
      <vt:lpstr>SAMUEL</vt:lpstr>
      <vt:lpstr>PROF. CAMERON NEYLON</vt:lpstr>
      <vt:lpstr>cameron</vt:lpstr>
      <vt:lpstr>STANDING RULES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Redeemer</dc:creator>
  <cp:lastModifiedBy>olumuyiwa Odusanya</cp:lastModifiedBy>
  <cp:revision>76</cp:revision>
  <dcterms:created xsi:type="dcterms:W3CDTF">2020-08-22T17:23:44Z</dcterms:created>
  <dcterms:modified xsi:type="dcterms:W3CDTF">2020-12-07T10:09:28Z</dcterms:modified>
</cp:coreProperties>
</file>